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oodlogistics.com/warehousing/blog/20998744/wasted-motion-can-cost-your-warehouse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06c345a53_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06c345a5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06c345a53_4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06c345a53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simulação dos dispositivos foi feita em Java e está acompanhada  de uma interface gráfica em Flutter, que está presente na imagem.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</a:t>
            </a:r>
            <a:r>
              <a:rPr lang="en"/>
              <a:t>orquestrador é o elemento ativo na rede, isto é, aquele que inicia todas as comunicações.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dispositivos estão ligados entre si conforme as suas posições no espaço e alcances. As ligações a cinza representam este alcance.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Sempre que algum dispositivo envia uma mensagem, os canais de comunicação onde esta passa são realçados, a cor preta.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seguida, os canais mudam de cor para representar o estado dessa comunicação.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Aqui podemos realçar que a cor verde significa que a mensagem chegou ao seu destino final, por exemplo, a mensagem que vai desde o orquestrador até ao dispositivo 1.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seguida, o dispositivo 1 responde ao comando do orquestrador.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06c345a53_6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06c345a53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Quando uma mensagem chega a um dispositivo que não é o seu destino final, esta mensagem precisa de ser propagada na rede.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dispositivos fazem isso enviando a mensagem aos seu vizinhos.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 operação é chamada de relyaing e é representada por canais a azul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possível observar o dispositivo 1 a propagar uma mensagem para os dispositivos 2 e 4, e estes, em seguida, a propagar a mesma mensagem para os dispositivos 3, 5, e 7.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06c345a53_6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06c345a53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Durante o envio de uma mensagem, existe uma chance (configurável) de falha.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caso de falha de </a:t>
            </a:r>
            <a:r>
              <a:rPr lang="en"/>
              <a:t>transmissão</a:t>
            </a:r>
            <a:r>
              <a:rPr lang="en"/>
              <a:t>, o canal é representado com uma ligação vermelha.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06c345a53_4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06c345a53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Utilizador tem vários comandos disponíveis: Play/Pause, avançar/retroceder no tempo, accionar o orquestrador.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Todas as ações decorridas aparecem nos logs.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044060427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04406042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Playground </a:t>
            </a:r>
            <a:r>
              <a:rPr lang="en"/>
              <a:t>- Uma aplicação web focada em fornecer aos </a:t>
            </a:r>
            <a:r>
              <a:rPr lang="en"/>
              <a:t>responsáveis</a:t>
            </a:r>
            <a:r>
              <a:rPr lang="en"/>
              <a:t> pela manutenção uma </a:t>
            </a:r>
            <a:r>
              <a:rPr lang="en"/>
              <a:t>ferramenta</a:t>
            </a:r>
            <a:r>
              <a:rPr lang="en"/>
              <a:t> para visualizar o armazém em tempo real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04406042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0440604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0a888c71d_13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0a888c71d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aplicação web foi desenvolvida utilizando React, mais MUI, para as componentes gráficas e Three.js para a renderização da fábrica.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além disso, existe uma backend que utiliza Sequelize para se conectar com uma base de dados PostgreSQL onde estão guardados os relatórios relativos a incidentes com os dispositivos.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vídeo do slide, é possível observar um trabalhador a adicionar a um relatório existente, uma ação tomada em relação ao mesmo.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0a888c71d_1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0a888c71d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Através da simulação dos dispositivos providenciada pelo vertical anterior, é possível observar a troca de mensagens, representada por setas de diferentes cores em dois passos: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Vai enviar a cinzento e dashed 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Ciano = received, Vermelho = falhou, Verde = chegou ao target.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além disso, é possível obter uma lista dos dispositivos instalados bem como informação relativa aos mesmos, como o seu nível de bateria.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044060427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04406042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Layout optimization</a:t>
            </a:r>
            <a:r>
              <a:rPr lang="en"/>
              <a:t> - Otimização da disposição das prateleiras baseada em múltiplos fatores através de um algoritmo genético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0425e912d_2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0425e912d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contexto que tínhamos em mãos, consistia numa linha de montagem de carros que necessita de uma lista específica de </a:t>
            </a:r>
            <a:r>
              <a:rPr lang="en"/>
              <a:t>itens</a:t>
            </a:r>
            <a:r>
              <a:rPr lang="en"/>
              <a:t> vindos de um armazém.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isso, é fornecida aos trabalhadores um manifesto com as peças que este deve ir buscar.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entanto, erros acontecem e podem custar imenso à fábrica, podendo até provocar a paragem completa da linha de produção.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0425e912d_19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0425e912d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0425e912d_27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0425e912d_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Segundo o </a:t>
            </a: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</a:rPr>
              <a:t>Departamento do Censo dos Estados Unidos,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quase 7 semanas são desperdiçadas em deslocações desnecessárias pelo armazém, custando à indústria bilhões de dólares.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1155CC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https://www.foodlogistics.com/warehousing/blog/20998744/wasted-motion-can-cost-your-warehouse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0425e912d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0425e912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algoritmo permite combinar várias métricas, pois todas elas são normalizadas.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Permite organizar por peso, pondo as coisas mais pesadas no chão ou ao nível do peito do operário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Permite organizar por tempo, juntando os produtos frequentemente mais </a:t>
            </a:r>
            <a:r>
              <a:rPr lang="en"/>
              <a:t>extraídos</a:t>
            </a:r>
            <a:r>
              <a:rPr lang="en"/>
              <a:t>(sensor dispara mais vezes) juntos de forma a tirar tudo de uma só vez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Permite minimizar os erros, ao dispersar produtos com uma textura e dimensões diferentes pelos espaço disponível pelo </a:t>
            </a:r>
            <a:r>
              <a:rPr lang="en"/>
              <a:t>armazém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além disso, foi inserida </a:t>
            </a:r>
            <a:r>
              <a:rPr lang="en"/>
              <a:t>possibilidade</a:t>
            </a:r>
            <a:r>
              <a:rPr lang="en"/>
              <a:t> de especificar um fator </a:t>
            </a:r>
            <a:r>
              <a:rPr lang="en"/>
              <a:t>multiplicativo</a:t>
            </a:r>
            <a:r>
              <a:rPr lang="en"/>
              <a:t> para </a:t>
            </a:r>
            <a:r>
              <a:rPr lang="en"/>
              <a:t>privilegiar</a:t>
            </a:r>
            <a:r>
              <a:rPr lang="en"/>
              <a:t> dentro dos selecionados.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0425e912d_23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0425e912d_2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Depois de executar o algoritmo, com os dados provenientes do vertical 1, é resultante uma disposição otimizada da organização do armazém,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dd635fc76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dd635fc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0425e912d_24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0425e912d_2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isto em mente, foi desenvolvida uma solução moderna que visa diminuir o erro humano e mitigar possíveis falhas.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 solução consiste em popular o armazém com dispositivos em cada prateleira.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Estes dispositivos são equipados de </a:t>
            </a:r>
            <a:r>
              <a:rPr i="1" lang="en"/>
              <a:t>displays </a:t>
            </a:r>
            <a:r>
              <a:rPr lang="en"/>
              <a:t>de sete segmentos e i</a:t>
            </a:r>
            <a:r>
              <a:rPr lang="en"/>
              <a:t>nformam quantos itens são precisos retirar do recipiente respetivo.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Paralelamente, foi desenvolvida uma representação da fábrica virtual, bem como um programa que visa otimizar a disposição das peças, com base em paramêtros a definir e dados reais.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06c36787b_6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06c36787b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Depois de definida a solução a seguir, dividimos o nosso produto em quatro componentes lógicas, sendo elas: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lake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Mesh communication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Playground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Layout optimization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0425e912d_1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0425e912d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Data lake - </a:t>
            </a:r>
            <a:r>
              <a:rPr lang="en">
                <a:solidFill>
                  <a:schemeClr val="dk1"/>
                </a:solidFill>
              </a:rPr>
              <a:t>Coletar toda a informação disponível, relativa a por exemplo, peças, trabalhadores, prateleiras…, processá-la e torná-la acessível, como por exemplo,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085deaee1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085deae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09f4b7215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09f4b72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Aqui podemos ver a documentação de uma REST API  para obter todos os dados do armazém e </a:t>
            </a:r>
            <a:r>
              <a:rPr lang="en"/>
              <a:t>gerar</a:t>
            </a:r>
            <a:r>
              <a:rPr lang="en"/>
              <a:t> novos dados para uma simulação, em formato JSON.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 uma categorias de endpoints </a:t>
            </a:r>
            <a:r>
              <a:rPr i="1" lang="en"/>
              <a:t>generate_data</a:t>
            </a:r>
            <a:r>
              <a:rPr lang="en"/>
              <a:t> que gera data aleatória, porém, coerente.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Estes endpoints são usados por um micro-serviço escrito em Python, denominado de </a:t>
            </a:r>
            <a:r>
              <a:rPr i="1" lang="en"/>
              <a:t>populate-worker.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micro-serviço realiza pedidos GET periódicos à API e armazena a informação </a:t>
            </a:r>
            <a:r>
              <a:rPr lang="en"/>
              <a:t>retornada</a:t>
            </a:r>
            <a:r>
              <a:rPr lang="en"/>
              <a:t> numa base de dados MongoDB, acompanhada de um timestamp correspondente.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Isto faz com que seja possível consultar layouts passados.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09f4b7215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09f4b721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melhor analisar a informação recolhida, existe ainda um conjunto de gráficos e tabelas em Grafana.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possível </a:t>
            </a:r>
            <a:r>
              <a:rPr lang="en">
                <a:solidFill>
                  <a:schemeClr val="dk1"/>
                </a:solidFill>
              </a:rPr>
              <a:t>visualizar em tempo real o estado do armazém, bem como ordenar, filtrar ou pesquisar pelos itens das tabelas, por exemplo, organizar os itens do armazém por “comprimento”, “largura”, ou “quantidade disponível”.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044060427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04406042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Mesh communication - </a:t>
            </a:r>
            <a:r>
              <a:rPr lang="en"/>
              <a:t>Simulação da rede de dispositivos da fábrica, tendo em consideração comunicação, bateria, </a:t>
            </a:r>
            <a:r>
              <a:rPr lang="en"/>
              <a:t>detecção</a:t>
            </a:r>
            <a:r>
              <a:rPr lang="en"/>
              <a:t> de falhas e análise temporal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b="1" sz="9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00AAC6"/>
            </a:gs>
            <a:gs pos="48000">
              <a:srgbClr val="0037B3"/>
            </a:gs>
            <a:gs pos="100000">
              <a:srgbClr val="00001A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image" Target="../media/image37.png"/><Relationship Id="rId9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5.jpg"/><Relationship Id="rId7" Type="http://schemas.openxmlformats.org/officeDocument/2006/relationships/image" Target="../media/image36.png"/><Relationship Id="rId8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.jpg"/><Relationship Id="rId7" Type="http://schemas.openxmlformats.org/officeDocument/2006/relationships/image" Target="../media/image4.jp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ctrTitle"/>
          </p:nvPr>
        </p:nvSpPr>
        <p:spPr>
          <a:xfrm>
            <a:off x="685800" y="743850"/>
            <a:ext cx="6195300" cy="18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Warehouse of the Future</a:t>
            </a:r>
            <a:endParaRPr/>
          </a:p>
        </p:txBody>
      </p:sp>
      <p:sp>
        <p:nvSpPr>
          <p:cNvPr id="55" name="Google Shape;55;p11"/>
          <p:cNvSpPr txBox="1"/>
          <p:nvPr>
            <p:ph type="ctrTitle"/>
          </p:nvPr>
        </p:nvSpPr>
        <p:spPr>
          <a:xfrm>
            <a:off x="6607700" y="4374125"/>
            <a:ext cx="21375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MIEIC02-DS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4294967295"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2153815" y="282744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João Costa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OWNER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3912735" y="282744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João Martins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SCRUM MASTER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5671656" y="282744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Ana Inês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272326" y="465712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Davide Castro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090452" y="465712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Diogo Rosário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4908573" y="465712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Gustavo Sena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50" y="1398212"/>
            <a:ext cx="1323000" cy="132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675" y="3249963"/>
            <a:ext cx="1332300" cy="133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4775" y="1393574"/>
            <a:ext cx="1332300" cy="133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387" y="3223287"/>
            <a:ext cx="1380300" cy="138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5200" y="3220425"/>
            <a:ext cx="1386000" cy="138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2412" y="1393562"/>
            <a:ext cx="1332300" cy="133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6726698" y="465712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Henrique Ribeiro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8275" y="3174975"/>
            <a:ext cx="1407300" cy="140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and reply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889" y="1299075"/>
            <a:ext cx="6364234" cy="35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4294967295" type="title"/>
          </p:nvPr>
        </p:nvSpPr>
        <p:spPr>
          <a:xfrm>
            <a:off x="465900" y="2686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relaying</a:t>
            </a:r>
            <a:endParaRPr/>
          </a:p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350" y="1361825"/>
            <a:ext cx="6305290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idx="4294967295" type="title"/>
          </p:nvPr>
        </p:nvSpPr>
        <p:spPr>
          <a:xfrm>
            <a:off x="448475" y="274350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failure</a:t>
            </a:r>
            <a:endParaRPr/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350" y="1370600"/>
            <a:ext cx="6305290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control and logging</a:t>
            </a:r>
            <a:endParaRPr/>
          </a:p>
        </p:txBody>
      </p:sp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4"/>
          <p:cNvSpPr txBox="1"/>
          <p:nvPr>
            <p:ph idx="4294967295" type="body"/>
          </p:nvPr>
        </p:nvSpPr>
        <p:spPr>
          <a:xfrm>
            <a:off x="457200" y="1451275"/>
            <a:ext cx="77199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The user has several commands available to control the simulation: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Play/Pause the simulation.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Step forward in time (single and multi-step)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Go backwards in time (single and multi-step)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Command the orchestrator to communicate the current manifest to the devices.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All these actions appear in the logs, so the user can </a:t>
            </a:r>
            <a:r>
              <a:rPr lang="en" sz="2000"/>
              <a:t>analyze</a:t>
            </a:r>
            <a:r>
              <a:rPr lang="en" sz="2000"/>
              <a:t> the results in detail.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PLAYGROUND</a:t>
            </a:r>
            <a:endParaRPr/>
          </a:p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685800" y="2840049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web-app focused on providing maintenance staff a tool to visualize the real-time status of the warehouse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50" y="1389000"/>
            <a:ext cx="13230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2153815" y="282744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Tiago Silva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OWNER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8271" y="1389000"/>
            <a:ext cx="13230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3912735" y="282744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Ricardo Fontão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SCRUM MASTER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«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7191" y="1389000"/>
            <a:ext cx="13230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5671656" y="282744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Telmo Baptista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47112" y="3254625"/>
            <a:ext cx="13230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2151576" y="469307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João Cardoso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10513" y="3254625"/>
            <a:ext cx="13230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3914977" y="469307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Eduardo Correia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69433" y="3254625"/>
            <a:ext cx="13230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5673898" y="469307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Ivo Saavedra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457200" y="434575"/>
            <a:ext cx="6025500" cy="51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Reports</a:t>
            </a:r>
            <a:endParaRPr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/>
        <p:spPr>
          <a:xfrm>
            <a:off x="497275" y="954475"/>
            <a:ext cx="8149449" cy="404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457200" y="434575"/>
            <a:ext cx="6025500" cy="50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Messaging</a:t>
            </a:r>
            <a:endParaRPr/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/>
        <p:spPr>
          <a:xfrm>
            <a:off x="548424" y="942475"/>
            <a:ext cx="8047142" cy="405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ctrTitle"/>
          </p:nvPr>
        </p:nvSpPr>
        <p:spPr>
          <a:xfrm>
            <a:off x="685800" y="1218575"/>
            <a:ext cx="6445800" cy="152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OPTIMIZATION</a:t>
            </a:r>
            <a:endParaRPr/>
          </a:p>
        </p:txBody>
      </p:sp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685800" y="2840049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 approach for efficient multi criteria shelf layout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36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>
            <p:ph idx="4294967295" type="ctrTitle"/>
          </p:nvPr>
        </p:nvSpPr>
        <p:spPr>
          <a:xfrm>
            <a:off x="685800" y="440350"/>
            <a:ext cx="4360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Context</a:t>
            </a:r>
            <a:endParaRPr sz="6000"/>
          </a:p>
        </p:txBody>
      </p:sp>
      <p:sp>
        <p:nvSpPr>
          <p:cNvPr id="62" name="Google Shape;62;p12"/>
          <p:cNvSpPr txBox="1"/>
          <p:nvPr>
            <p:ph idx="4294967295" type="subTitle"/>
          </p:nvPr>
        </p:nvSpPr>
        <p:spPr>
          <a:xfrm>
            <a:off x="685800" y="1639975"/>
            <a:ext cx="7444800" cy="31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An assembly line for cars that frequently requires a specific list of items from their warehouse.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Getting an item wrong results in millions in losses.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Automatically getting the items is too expensive.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Manually getting them causes a lot of mistakes.</a:t>
            </a:r>
            <a:endParaRPr b="1"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302550" y="267975"/>
            <a:ext cx="49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/>
          </a:blip>
          <a:srcRect b="0" l="12355" r="12355" t="0"/>
          <a:stretch/>
        </p:blipFill>
        <p:spPr>
          <a:xfrm>
            <a:off x="5665533" y="1388000"/>
            <a:ext cx="1323000" cy="132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63" y="1388000"/>
            <a:ext cx="1323000" cy="132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1550" y="1388000"/>
            <a:ext cx="13164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>
            <p:ph idx="4294967295"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2153790" y="283177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Rúben Almeida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OWNER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3912710" y="283177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David Ferreira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SCRUM MASTER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5671631" y="283177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Diogo Gomes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0599" y="3137650"/>
            <a:ext cx="13230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6755064" y="457609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Paulo Ribeiro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0313" y="3137650"/>
            <a:ext cx="13230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1074777" y="457609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Luís Silva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61058" y="3137650"/>
            <a:ext cx="13230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2965523" y="457609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Jéssica Nascimento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47333" y="3137650"/>
            <a:ext cx="13230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4851798" y="457609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João Fernandes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7DFFB1"/>
                </a:solidFill>
              </a:rPr>
              <a:t>1 200</a:t>
            </a:r>
            <a:endParaRPr sz="9600">
              <a:solidFill>
                <a:srgbClr val="7DFFB1"/>
              </a:solidFill>
            </a:endParaRPr>
          </a:p>
        </p:txBody>
      </p:sp>
      <p:sp>
        <p:nvSpPr>
          <p:cNvPr id="239" name="Google Shape;239;p31"/>
          <p:cNvSpPr txBox="1"/>
          <p:nvPr>
            <p:ph idx="4294967295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verage </a:t>
            </a:r>
            <a:r>
              <a:rPr lang="en"/>
              <a:t>hours wasted each year on unnecessary motion at the warehouse.</a:t>
            </a:r>
            <a:endParaRPr/>
          </a:p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1"/>
          <p:cNvSpPr txBox="1"/>
          <p:nvPr>
            <p:ph idx="4294967295" type="subTitle"/>
          </p:nvPr>
        </p:nvSpPr>
        <p:spPr>
          <a:xfrm>
            <a:off x="6245100" y="4652300"/>
            <a:ext cx="2213100" cy="32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U.S. Census Bureau Data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2"/>
          <p:cNvSpPr txBox="1"/>
          <p:nvPr>
            <p:ph idx="4294967295" type="body"/>
          </p:nvPr>
        </p:nvSpPr>
        <p:spPr>
          <a:xfrm>
            <a:off x="685800" y="373575"/>
            <a:ext cx="2897700" cy="5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Optimization Criteria</a:t>
            </a:r>
            <a:endParaRPr sz="2400"/>
          </a:p>
        </p:txBody>
      </p:sp>
      <p:sp>
        <p:nvSpPr>
          <p:cNvPr id="248" name="Google Shape;248;p32"/>
          <p:cNvSpPr txBox="1"/>
          <p:nvPr>
            <p:ph idx="4294967295" type="body"/>
          </p:nvPr>
        </p:nvSpPr>
        <p:spPr>
          <a:xfrm>
            <a:off x="716025" y="1112175"/>
            <a:ext cx="2897700" cy="33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Titillium Web"/>
              <a:buChar char="▰"/>
            </a:pPr>
            <a:r>
              <a:rPr b="1" lang="en" sz="2000">
                <a:latin typeface="Titillium Web"/>
                <a:ea typeface="Titillium Web"/>
                <a:cs typeface="Titillium Web"/>
                <a:sym typeface="Titillium Web"/>
              </a:rPr>
              <a:t>Weight</a:t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Titillium Web"/>
              <a:buChar char="▰"/>
            </a:pPr>
            <a:r>
              <a:rPr b="1" lang="en" sz="2000">
                <a:latin typeface="Titillium Web"/>
                <a:ea typeface="Titillium Web"/>
                <a:cs typeface="Titillium Web"/>
                <a:sym typeface="Titillium Web"/>
              </a:rPr>
              <a:t>Time </a:t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Titillium Web"/>
              <a:buChar char="▰"/>
            </a:pPr>
            <a:r>
              <a:rPr b="1" lang="en" sz="2000">
                <a:latin typeface="Titillium Web"/>
                <a:ea typeface="Titillium Web"/>
                <a:cs typeface="Titillium Web"/>
                <a:sym typeface="Titillium Web"/>
              </a:rPr>
              <a:t>Human Error</a:t>
            </a:r>
            <a:r>
              <a:rPr b="1" lang="en" sz="2000">
                <a:latin typeface="Titillium Web"/>
                <a:ea typeface="Titillium Web"/>
                <a:cs typeface="Titillium Web"/>
                <a:sym typeface="Titillium Web"/>
              </a:rPr>
              <a:t> Minimization</a:t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Titillium Web"/>
              <a:buChar char="▰"/>
            </a:pPr>
            <a:r>
              <a:rPr b="1" lang="en" sz="2000">
                <a:latin typeface="Titillium Web"/>
                <a:ea typeface="Titillium Web"/>
                <a:cs typeface="Titillium Web"/>
                <a:sym typeface="Titillium Web"/>
              </a:rPr>
              <a:t>Multi Criteria Optimization</a:t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650" y="1785724"/>
            <a:ext cx="4959101" cy="15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3"/>
          <p:cNvSpPr txBox="1"/>
          <p:nvPr>
            <p:ph idx="4294967295" type="body"/>
          </p:nvPr>
        </p:nvSpPr>
        <p:spPr>
          <a:xfrm>
            <a:off x="685800" y="373575"/>
            <a:ext cx="2897700" cy="5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Algorithm Result</a:t>
            </a:r>
            <a:endParaRPr sz="2400"/>
          </a:p>
        </p:txBody>
      </p:sp>
      <p:sp>
        <p:nvSpPr>
          <p:cNvPr id="256" name="Google Shape;256;p33"/>
          <p:cNvSpPr txBox="1"/>
          <p:nvPr>
            <p:ph idx="4294967295" type="body"/>
          </p:nvPr>
        </p:nvSpPr>
        <p:spPr>
          <a:xfrm>
            <a:off x="716025" y="1112175"/>
            <a:ext cx="7764600" cy="339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Titillium Web"/>
              <a:buChar char="▰"/>
            </a:pPr>
            <a:r>
              <a:rPr b="1" lang="en" sz="2000">
                <a:latin typeface="Titillium Web"/>
                <a:ea typeface="Titillium Web"/>
                <a:cs typeface="Titillium Web"/>
                <a:sym typeface="Titillium Web"/>
              </a:rPr>
              <a:t>Smart Warehouse Organization Layout.</a:t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"/>
              <a:buChar char="▰"/>
            </a:pPr>
            <a:r>
              <a:rPr b="1" lang="en" sz="2000">
                <a:latin typeface="Titillium Web"/>
                <a:ea typeface="Titillium Web"/>
                <a:cs typeface="Titillium Web"/>
                <a:sym typeface="Titillium Web"/>
              </a:rPr>
              <a:t> 2D Results Rendering.</a:t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"/>
              <a:buChar char="▰"/>
            </a:pPr>
            <a:r>
              <a:rPr b="1" lang="en" sz="2000">
                <a:latin typeface="Titillium Web"/>
                <a:ea typeface="Titillium Web"/>
                <a:cs typeface="Titillium Web"/>
                <a:sym typeface="Titillium Web"/>
              </a:rPr>
              <a:t>Connection with </a:t>
            </a:r>
            <a:r>
              <a:rPr b="1" lang="en" sz="2000">
                <a:latin typeface="Titillium Web"/>
                <a:ea typeface="Titillium Web"/>
                <a:cs typeface="Titillium Web"/>
                <a:sym typeface="Titillium Web"/>
              </a:rPr>
              <a:t>Data Lake</a:t>
            </a:r>
            <a:r>
              <a:rPr b="1" lang="en" sz="2000"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○"/>
            </a:pPr>
            <a:r>
              <a:rPr b="1" lang="en" sz="2000">
                <a:latin typeface="Titillium Web"/>
                <a:ea typeface="Titillium Web"/>
                <a:cs typeface="Titillium Web"/>
                <a:sym typeface="Titillium Web"/>
              </a:rPr>
              <a:t>Genetic Algorithm Data Feeding</a:t>
            </a:r>
            <a:endParaRPr b="1" sz="2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4"/>
          <p:cNvSpPr txBox="1"/>
          <p:nvPr>
            <p:ph idx="4294967295" type="ctrTitle"/>
          </p:nvPr>
        </p:nvSpPr>
        <p:spPr>
          <a:xfrm>
            <a:off x="685800" y="440350"/>
            <a:ext cx="4360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263" name="Google Shape;263;p34"/>
          <p:cNvSpPr txBox="1"/>
          <p:nvPr>
            <p:ph idx="4294967295" type="subTitle"/>
          </p:nvPr>
        </p:nvSpPr>
        <p:spPr>
          <a:xfrm>
            <a:off x="685800" y="1639975"/>
            <a:ext cx="6553200" cy="31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the final project at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https://github.com/softeng-feup/ds-meic2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4294967295" type="ctrTitle"/>
          </p:nvPr>
        </p:nvSpPr>
        <p:spPr>
          <a:xfrm>
            <a:off x="685800" y="440350"/>
            <a:ext cx="7794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Solution</a:t>
            </a:r>
            <a:endParaRPr sz="6000"/>
          </a:p>
        </p:txBody>
      </p:sp>
      <p:sp>
        <p:nvSpPr>
          <p:cNvPr id="70" name="Google Shape;70;p13"/>
          <p:cNvSpPr txBox="1"/>
          <p:nvPr>
            <p:ph idx="4294967295" type="subTitle"/>
          </p:nvPr>
        </p:nvSpPr>
        <p:spPr>
          <a:xfrm>
            <a:off x="685800" y="1639975"/>
            <a:ext cx="7444800" cy="31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Add devices to each warehouse container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Create a software that:</a:t>
            </a:r>
            <a:endParaRPr b="1"/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Represents the warehouse</a:t>
            </a:r>
            <a:endParaRPr b="1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Displays devices communicating with each other</a:t>
            </a:r>
            <a:endParaRPr b="1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Displays devices and their issues</a:t>
            </a:r>
            <a:endParaRPr b="1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Proposes new shelf layouts</a:t>
            </a:r>
            <a:endParaRPr b="1"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VERTICALS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Data lake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Mesh communication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Playground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Layout Optimization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ctrTitle"/>
          </p:nvPr>
        </p:nvSpPr>
        <p:spPr>
          <a:xfrm>
            <a:off x="685800" y="1583350"/>
            <a:ext cx="769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LAKE</a:t>
            </a:r>
            <a:endParaRPr/>
          </a:p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685800" y="2840049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and processing for the warehouse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4294967295"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153815" y="282744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André Gomes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OWNER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912735" y="282744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Henrique Pereira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SCRUM MASTER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671656" y="2827446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Afonso Sousa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272326" y="465712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Alexandre Abreu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090452" y="465712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Luís Recharte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908573" y="465712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Rui Pinto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7675" y="3249963"/>
            <a:ext cx="1332300" cy="133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7000" y="1393562"/>
            <a:ext cx="1332300" cy="133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3083787" y="3220437"/>
            <a:ext cx="1335000" cy="133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6">
            <a:alphaModFix/>
          </a:blip>
          <a:srcRect b="9" l="0" r="0" t="9"/>
          <a:stretch/>
        </p:blipFill>
        <p:spPr>
          <a:xfrm>
            <a:off x="6721375" y="3220425"/>
            <a:ext cx="1335000" cy="133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9537" y="1393575"/>
            <a:ext cx="1332300" cy="133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6726698" y="4657121"/>
            <a:ext cx="132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Tiago Gomes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2575" y="3248625"/>
            <a:ext cx="1335000" cy="133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49350" y="1392213"/>
            <a:ext cx="1335000" cy="133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434575"/>
            <a:ext cx="6025500" cy="57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API</a:t>
            </a:r>
            <a:endParaRPr/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550" y="1011475"/>
            <a:ext cx="7074902" cy="397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457200" y="434575"/>
            <a:ext cx="6025500" cy="53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Grafana</a:t>
            </a:r>
            <a:endParaRPr/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8" y="968275"/>
            <a:ext cx="7147123" cy="402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ctrTitle"/>
          </p:nvPr>
        </p:nvSpPr>
        <p:spPr>
          <a:xfrm>
            <a:off x="685800" y="1583350"/>
            <a:ext cx="6878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 COMMUNICATION</a:t>
            </a:r>
            <a:endParaRPr/>
          </a:p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685800" y="2840050"/>
            <a:ext cx="5796900" cy="16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of the devices' mesh network (visual and text): communication, battery depletion, failure detection, and detailed temporal analysis.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002988"/>
      </a:accent1>
      <a:accent2>
        <a:srgbClr val="004CF8"/>
      </a:accent2>
      <a:accent3>
        <a:srgbClr val="7DFFB1"/>
      </a:accent3>
      <a:accent4>
        <a:srgbClr val="E0FF7D"/>
      </a:accent4>
      <a:accent5>
        <a:srgbClr val="FFF16B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